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5.xml" ContentType="application/vnd.openxmlformats-officedocument.presentationml.notesSlide+xml"/>
  <Override PartName="/ppt/slideLayouts/slideLayout5.xml" ContentType="application/vnd.openxmlformats-officedocument.presentationml.slideLayout+xml"/>
  <Override PartName="/ppt/notesSlides/notesSlide6.xml" ContentType="application/vnd.openxmlformats-officedocument.presentationml.notesSlide+xml"/>
  <Override PartName="/ppt/notesSlides/notesSlide8.xml" ContentType="application/vnd.openxmlformats-officedocument.presentationml.notesSlide+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notesSlides/notesSlide7.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9" r:id="rId3"/>
    <p:sldId id="263" r:id="rId4"/>
    <p:sldId id="260" r:id="rId5"/>
    <p:sldId id="262" r:id="rId6"/>
    <p:sldId id="269" r:id="rId7"/>
    <p:sldId id="261" r:id="rId8"/>
    <p:sldId id="264" r:id="rId9"/>
    <p:sldId id="265" r:id="rId10"/>
    <p:sldId id="266" r:id="rId11"/>
    <p:sldId id="267" r:id="rId12"/>
    <p:sldId id="268"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52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126" autoAdjust="0"/>
  </p:normalViewPr>
  <p:slideViewPr>
    <p:cSldViewPr snapToGrid="0">
      <p:cViewPr varScale="1">
        <p:scale>
          <a:sx n="84" d="100"/>
          <a:sy n="84" d="100"/>
        </p:scale>
        <p:origin x="154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83422-5569-4BC8-84A5-886CF31D3643}" type="datetimeFigureOut">
              <a:rPr lang="en-US" smtClean="0"/>
              <a:t>8/25/2017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E7B24-3398-4368-8C3A-A851B5EE3D19}" type="slidenum">
              <a:rPr lang="en-US" smtClean="0"/>
              <a:t>‹#›</a:t>
            </a:fld>
            <a:endParaRPr lang="en-US"/>
          </a:p>
        </p:txBody>
      </p:sp>
    </p:spTree>
    <p:extLst>
      <p:ext uri="{BB962C8B-B14F-4D97-AF65-F5344CB8AC3E}">
        <p14:creationId xmlns:p14="http://schemas.microsoft.com/office/powerpoint/2010/main" val="413093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flickr.com/photos/danramarch/"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flickr.com/photos/forest-and-ki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lickr.com/photos/iaea_imagebank/8168889853/in/photolist-drRGmv-4nMgRt-i59pE5-aZF7SR-aVWkxp-i59Pra-U2rnpG-aVWksz-RX8AcC-drRGjn-dMeA1V-drRGJH-RPNywP-S1JRQc-ncFQvr-cN4Bho-o5CsPu-aVWqo2-QJg5mU-4aWeJ5-dXCysr-fAaYES-dXJeYS-dXCy8V-R1g3WU-9pPXvU-5f6Z4A-nNzfgx-fKr1RC-eJ94r-8k9x5B-aVWpii-od2xPm-2QiJXz-4nMacB-Shb2Lq-aVWkje-i597Ju-drRRj3-d1swRS-aVWqQP-dM66ts-drRGMg-qrrHnZ-fKr2Ay-aVWr4n-aY46xk-epDWU-bwxMVR-e52SF</a:t>
            </a:r>
          </a:p>
          <a:p>
            <a:r>
              <a:rPr lang="en-US" sz="1200" b="1" i="0" u="none" strike="noStrike" kern="1200" dirty="0">
                <a:solidFill>
                  <a:schemeClr val="tx1"/>
                </a:solidFill>
                <a:effectLst/>
                <a:latin typeface="+mn-lt"/>
                <a:ea typeface="+mn-ea"/>
                <a:cs typeface="+mn-cs"/>
              </a:rPr>
              <a:t>IAEA </a:t>
            </a:r>
            <a:r>
              <a:rPr lang="en-US" sz="1200" b="1" i="0" u="none" strike="noStrike" kern="1200" dirty="0" err="1">
                <a:solidFill>
                  <a:schemeClr val="tx1"/>
                </a:solidFill>
                <a:effectLst/>
                <a:latin typeface="+mn-lt"/>
                <a:ea typeface="+mn-ea"/>
                <a:cs typeface="+mn-cs"/>
              </a:rPr>
              <a:t>Imagebank</a:t>
            </a:r>
            <a:r>
              <a:rPr lang="en-US" sz="1200" b="1" i="0" u="none" strike="noStrike"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04710032</a:t>
            </a:r>
          </a:p>
          <a:p>
            <a:r>
              <a:rPr lang="en-US" sz="1200" b="0" i="0" kern="1200" dirty="0" err="1">
                <a:solidFill>
                  <a:schemeClr val="tx1"/>
                </a:solidFill>
                <a:effectLst/>
                <a:latin typeface="+mn-lt"/>
                <a:ea typeface="+mn-ea"/>
                <a:cs typeface="+mn-cs"/>
              </a:rPr>
              <a:t>Eurodif</a:t>
            </a:r>
            <a:r>
              <a:rPr lang="en-US" sz="1200" b="0" i="0" kern="1200" dirty="0">
                <a:solidFill>
                  <a:schemeClr val="tx1"/>
                </a:solidFill>
                <a:effectLst/>
                <a:latin typeface="+mn-lt"/>
                <a:ea typeface="+mn-ea"/>
                <a:cs typeface="+mn-cs"/>
              </a:rPr>
              <a:t> Nuclear Power Plant, </a:t>
            </a:r>
            <a:r>
              <a:rPr lang="en-US" sz="1200" b="0" i="0" kern="1200" dirty="0" err="1">
                <a:solidFill>
                  <a:schemeClr val="tx1"/>
                </a:solidFill>
                <a:effectLst/>
                <a:latin typeface="+mn-lt"/>
                <a:ea typeface="+mn-ea"/>
                <a:cs typeface="+mn-cs"/>
              </a:rPr>
              <a:t>Tricastin</a:t>
            </a:r>
            <a:r>
              <a:rPr lang="en-US" sz="1200" b="0" i="0" kern="1200" dirty="0">
                <a:solidFill>
                  <a:schemeClr val="tx1"/>
                </a:solidFill>
                <a:effectLst/>
                <a:latin typeface="+mn-lt"/>
                <a:ea typeface="+mn-ea"/>
                <a:cs typeface="+mn-cs"/>
              </a:rPr>
              <a:t>, France</a:t>
            </a:r>
          </a:p>
          <a:p>
            <a:r>
              <a:rPr lang="en-US" sz="1200" b="0" i="0" kern="1200" dirty="0">
                <a:solidFill>
                  <a:schemeClr val="tx1"/>
                </a:solidFill>
                <a:effectLst/>
                <a:latin typeface="+mn-lt"/>
                <a:ea typeface="+mn-ea"/>
                <a:cs typeface="+mn-cs"/>
              </a:rPr>
              <a:t> Photo Credit: Dean </a:t>
            </a:r>
            <a:r>
              <a:rPr lang="en-US" sz="1200" b="0" i="0" kern="1200" dirty="0" err="1">
                <a:solidFill>
                  <a:schemeClr val="tx1"/>
                </a:solidFill>
                <a:effectLst/>
                <a:latin typeface="+mn-lt"/>
                <a:ea typeface="+mn-ea"/>
                <a:cs typeface="+mn-cs"/>
              </a:rPr>
              <a:t>Calma</a:t>
            </a:r>
            <a:r>
              <a:rPr lang="en-US" sz="1200" b="0" i="0" kern="1200" dirty="0">
                <a:solidFill>
                  <a:schemeClr val="tx1"/>
                </a:solidFill>
                <a:effectLst/>
                <a:latin typeface="+mn-lt"/>
                <a:ea typeface="+mn-ea"/>
                <a:cs typeface="+mn-cs"/>
              </a:rPr>
              <a:t> / IAEA</a:t>
            </a:r>
          </a:p>
          <a:p>
            <a:endParaRPr lang="en-US" dirty="0"/>
          </a:p>
          <a:p>
            <a:r>
              <a:rPr lang="en-US" dirty="0"/>
              <a:t>http://www.capitol.hawaii.gov/hrscurrent/Vol01_Ch0001-0042F/05-Const/CONST_0011-0008.htm</a:t>
            </a:r>
          </a:p>
          <a:p>
            <a:endParaRPr lang="en-US" dirty="0"/>
          </a:p>
          <a:p>
            <a:r>
              <a:rPr lang="en-US" sz="1200" b="1" i="0" kern="1200" dirty="0">
                <a:solidFill>
                  <a:schemeClr val="tx1"/>
                </a:solidFill>
                <a:effectLst/>
                <a:latin typeface="+mn-lt"/>
                <a:ea typeface="+mn-ea"/>
                <a:cs typeface="+mn-cs"/>
              </a:rPr>
              <a:t>NUCLEAR ENERGY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Section 8.</a:t>
            </a:r>
            <a:r>
              <a:rPr lang="en-US" sz="1200" b="0" i="0" kern="1200" dirty="0">
                <a:solidFill>
                  <a:schemeClr val="tx1"/>
                </a:solidFill>
                <a:effectLst/>
                <a:latin typeface="+mn-lt"/>
                <a:ea typeface="+mn-ea"/>
                <a:cs typeface="+mn-cs"/>
              </a:rPr>
              <a:t>  No nuclear fission power plant shall be constructed or radioactive material disposed of in the State without the prior approval by a two-thirds vote in each house of the legislature. [Add </a:t>
            </a:r>
            <a:r>
              <a:rPr lang="en-US" sz="1200" b="0" i="0" kern="1200" dirty="0" err="1">
                <a:solidFill>
                  <a:schemeClr val="tx1"/>
                </a:solidFill>
                <a:effectLst/>
                <a:latin typeface="+mn-lt"/>
                <a:ea typeface="+mn-ea"/>
                <a:cs typeface="+mn-cs"/>
              </a:rPr>
              <a:t>Const</a:t>
            </a:r>
            <a:r>
              <a:rPr lang="en-US" sz="1200" b="0" i="0" kern="1200" dirty="0">
                <a:solidFill>
                  <a:schemeClr val="tx1"/>
                </a:solidFill>
                <a:effectLst/>
                <a:latin typeface="+mn-lt"/>
                <a:ea typeface="+mn-ea"/>
                <a:cs typeface="+mn-cs"/>
              </a:rPr>
              <a:t> Con 1978 and election Nov 7, 1978]</a:t>
            </a:r>
          </a:p>
          <a:p>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1</a:t>
            </a:fld>
            <a:endParaRPr lang="en-US"/>
          </a:p>
        </p:txBody>
      </p:sp>
    </p:spTree>
    <p:extLst>
      <p:ext uri="{BB962C8B-B14F-4D97-AF65-F5344CB8AC3E}">
        <p14:creationId xmlns:p14="http://schemas.microsoft.com/office/powerpoint/2010/main" val="26201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http://brentbensonphotography.com/blog/?p=379</a:t>
            </a:r>
          </a:p>
          <a:p>
            <a:endParaRPr lang="en-US" dirty="0"/>
          </a:p>
          <a:p>
            <a:r>
              <a:rPr lang="en-US" dirty="0"/>
              <a:t>HRS 708-814, -814.5,</a:t>
            </a:r>
            <a:r>
              <a:rPr lang="en-US" baseline="0" dirty="0"/>
              <a:t> and -815</a:t>
            </a:r>
          </a:p>
          <a:p>
            <a:endParaRPr lang="en-US" baseline="0" dirty="0"/>
          </a:p>
          <a:p>
            <a:r>
              <a:rPr lang="en-US" baseline="0" dirty="0"/>
              <a:t>Criminal Trespassing</a:t>
            </a:r>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2</a:t>
            </a:fld>
            <a:endParaRPr lang="en-US"/>
          </a:p>
        </p:txBody>
      </p:sp>
    </p:spTree>
    <p:extLst>
      <p:ext uri="{BB962C8B-B14F-4D97-AF65-F5344CB8AC3E}">
        <p14:creationId xmlns:p14="http://schemas.microsoft.com/office/powerpoint/2010/main" val="260928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http://hawaiidispensaryalliance.org/call-me-cannabis/</a:t>
            </a:r>
          </a:p>
          <a:p>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3</a:t>
            </a:fld>
            <a:endParaRPr lang="en-US"/>
          </a:p>
        </p:txBody>
      </p:sp>
    </p:spTree>
    <p:extLst>
      <p:ext uri="{BB962C8B-B14F-4D97-AF65-F5344CB8AC3E}">
        <p14:creationId xmlns:p14="http://schemas.microsoft.com/office/powerpoint/2010/main" val="387745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http://files.hawaii.gov/tax/forms/2016/g6.pdf</a:t>
            </a:r>
          </a:p>
          <a:p>
            <a:endParaRPr lang="en-US" dirty="0"/>
          </a:p>
          <a:p>
            <a:r>
              <a:rPr lang="en-US" dirty="0"/>
              <a:t>GE</a:t>
            </a:r>
            <a:r>
              <a:rPr lang="en-US" baseline="0" dirty="0"/>
              <a:t>T Exemption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4</a:t>
            </a:fld>
            <a:endParaRPr lang="en-US"/>
          </a:p>
        </p:txBody>
      </p:sp>
    </p:spTree>
    <p:extLst>
      <p:ext uri="{BB962C8B-B14F-4D97-AF65-F5344CB8AC3E}">
        <p14:creationId xmlns:p14="http://schemas.microsoft.com/office/powerpoint/2010/main" val="341712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Charlie Boy </a:t>
            </a:r>
            <a:r>
              <a:rPr lang="en-US" dirty="0" err="1"/>
              <a:t>Criscola</a:t>
            </a:r>
            <a:r>
              <a:rPr lang="en-US" dirty="0"/>
              <a:t>,</a:t>
            </a:r>
            <a:r>
              <a:rPr lang="en-US" baseline="0" dirty="0"/>
              <a:t> </a:t>
            </a:r>
            <a:r>
              <a:rPr lang="en-US" baseline="0" dirty="0" err="1"/>
              <a:t>Kaka‘ako</a:t>
            </a:r>
            <a:endParaRPr lang="en-US" baseline="0" dirty="0"/>
          </a:p>
          <a:p>
            <a:r>
              <a:rPr lang="en-US" dirty="0"/>
              <a:t>https://www.flickr.com/photos/charlieboy808/27192234184/in/photolist-HqTiRS-6mPTX7-dGEQf8-dGLfCh-EqELkp-azVHFm-8hPSW2-dGEPrR-5bGakS-dTTtKt-oqwytR-7Mbjir-9A2ARH-Jd3y8s-aekDne-7GybTc-8hPMUt-azT54x-hjb8wF-Jffxrv-LcSsxw-azT6oH-aQ91C-JmYH38-q3c3jQ-azT5Xr-7Mbhj4-HqTnKU-dGESSD-8fQMnL-Jd3a2s-dTTtqc-aspJjn-7GC86h-a8jwUe-dGLhhU-HqTmdA-JiV7gu-8hT5Y1-dGEQt2-7Mbhwv-aeot5s-7b3rAk-dTZ75G-6mPUbo-Ezbfvy-dGLisA-azVJtU-dGEQY8-dGESd4</a:t>
            </a:r>
          </a:p>
          <a:p>
            <a:endParaRPr lang="en-US" dirty="0"/>
          </a:p>
          <a:p>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5</a:t>
            </a:fld>
            <a:endParaRPr lang="en-US"/>
          </a:p>
        </p:txBody>
      </p:sp>
    </p:spTree>
    <p:extLst>
      <p:ext uri="{BB962C8B-B14F-4D97-AF65-F5344CB8AC3E}">
        <p14:creationId xmlns:p14="http://schemas.microsoft.com/office/powerpoint/2010/main" val="281304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tooltip="Go to Daniel Ramirez's photostream"/>
              </a:rPr>
              <a:t>Daniel Ramirez</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HART Rail Construction</a:t>
            </a:r>
          </a:p>
          <a:p>
            <a:r>
              <a:rPr lang="en-US" sz="1200" b="0" i="0" kern="1200" dirty="0">
                <a:solidFill>
                  <a:schemeClr val="tx1"/>
                </a:solidFill>
                <a:effectLst/>
                <a:latin typeface="+mn-lt"/>
                <a:ea typeface="+mn-ea"/>
                <a:cs typeface="+mn-cs"/>
              </a:rPr>
              <a:t>Overhanging track pieces over the freeway.</a:t>
            </a:r>
          </a:p>
          <a:p>
            <a:r>
              <a:rPr lang="en-US" dirty="0"/>
              <a:t>https://www.flickr.com/photos/danramarch/18599627918/in/photolist-ukzXnY-fizrrV-9RwcAN-bswUGs-bGw5vv-btBg3m-dPR9Zx-bHiBhX-bHiBuv-ccuSXh-6q4ZsP-6VW4Vn-9PrMJR-ccuSbW-6W15a5-ccv5Eq-ccuT6G-5uG7FT-bV8Cpg-9PrMMM-JdM5Ga-JdM9NX-bV8Cs8-6VW556-bV8CTv-bV8CFB-bV8BSP-ccuTx7-ccuTAu-ccuTWf-ccuSRw-bV8BxZ-ccuSUG-ccuWdQ-ccuSp7-ccuWbm-bV8C1Z-bV8FBD-C1mJ7i-KacKbp-JdMawa-K7c5pf-UqZsvB-ccuX8q-K7c6pw-KacH2V-BQukUW-K6YWfy-rnUL84-K6YX3A</a:t>
            </a:r>
          </a:p>
          <a:p>
            <a:endParaRPr lang="en-US" dirty="0"/>
          </a:p>
          <a:p>
            <a:endParaRPr lang="en-US" dirty="0"/>
          </a:p>
        </p:txBody>
      </p:sp>
      <p:sp>
        <p:nvSpPr>
          <p:cNvPr id="4" name="Slide Number Placeholder 3"/>
          <p:cNvSpPr>
            <a:spLocks noGrp="1"/>
          </p:cNvSpPr>
          <p:nvPr>
            <p:ph type="sldNum" sz="quarter" idx="10"/>
          </p:nvPr>
        </p:nvSpPr>
        <p:spPr/>
        <p:txBody>
          <a:bodyPr/>
          <a:lstStyle/>
          <a:p>
            <a:fld id="{ABEE7B24-3398-4368-8C3A-A851B5EE3D19}" type="slidenum">
              <a:rPr lang="en-US" smtClean="0"/>
              <a:t>6</a:t>
            </a:fld>
            <a:endParaRPr lang="en-US"/>
          </a:p>
        </p:txBody>
      </p:sp>
    </p:spTree>
    <p:extLst>
      <p:ext uri="{BB962C8B-B14F-4D97-AF65-F5344CB8AC3E}">
        <p14:creationId xmlns:p14="http://schemas.microsoft.com/office/powerpoint/2010/main" val="412002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 11-200-17(l)</a:t>
            </a:r>
          </a:p>
        </p:txBody>
      </p:sp>
      <p:sp>
        <p:nvSpPr>
          <p:cNvPr id="4" name="Slide Number Placeholder 3"/>
          <p:cNvSpPr>
            <a:spLocks noGrp="1"/>
          </p:cNvSpPr>
          <p:nvPr>
            <p:ph type="sldNum" sz="quarter" idx="10"/>
          </p:nvPr>
        </p:nvSpPr>
        <p:spPr/>
        <p:txBody>
          <a:bodyPr/>
          <a:lstStyle/>
          <a:p>
            <a:fld id="{ABEE7B24-3398-4368-8C3A-A851B5EE3D19}" type="slidenum">
              <a:rPr lang="en-US" smtClean="0"/>
              <a:t>7</a:t>
            </a:fld>
            <a:endParaRPr lang="en-US"/>
          </a:p>
        </p:txBody>
      </p:sp>
    </p:spTree>
    <p:extLst>
      <p:ext uri="{BB962C8B-B14F-4D97-AF65-F5344CB8AC3E}">
        <p14:creationId xmlns:p14="http://schemas.microsoft.com/office/powerpoint/2010/main" val="422896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tooltip="Go to Forest Starr and Kim Starr's photostream"/>
              </a:rPr>
              <a:t>Forest Starr and Kim </a:t>
            </a:r>
            <a:r>
              <a:rPr lang="en-US" sz="1200" b="1" i="0" u="none" strike="noStrike" kern="1200" dirty="0" err="1">
                <a:solidFill>
                  <a:schemeClr val="tx1"/>
                </a:solidFill>
                <a:effectLst/>
                <a:latin typeface="+mn-lt"/>
                <a:ea typeface="+mn-ea"/>
                <a:cs typeface="+mn-cs"/>
                <a:hlinkClick r:id="rId3" tooltip="Go to Forest Starr and Kim Starr's photostream"/>
              </a:rPr>
              <a:t>Starr</a:t>
            </a:r>
            <a:r>
              <a:rPr lang="en-US" sz="1200" b="0" i="0" kern="1200" dirty="0" err="1">
                <a:solidFill>
                  <a:schemeClr val="tx1"/>
                </a:solidFill>
                <a:effectLst/>
                <a:latin typeface="+mn-lt"/>
                <a:ea typeface="+mn-ea"/>
                <a:cs typeface="+mn-cs"/>
              </a:rPr>
              <a:t>Follow</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Another Day at the Office - West Maui Mountains</a:t>
            </a:r>
          </a:p>
          <a:p>
            <a:r>
              <a:rPr lang="en-US" sz="1200" b="0" i="0" kern="1200" dirty="0">
                <a:solidFill>
                  <a:schemeClr val="tx1"/>
                </a:solidFill>
                <a:effectLst/>
                <a:latin typeface="+mn-lt"/>
                <a:ea typeface="+mn-ea"/>
                <a:cs typeface="+mn-cs"/>
              </a:rPr>
              <a:t>We were doing aerial reconnaissance, to check on suspect locations of rapid ohia death, a new disease of </a:t>
            </a:r>
            <a:r>
              <a:rPr lang="en-US" sz="1200" b="0" i="0" kern="1200" dirty="0" err="1">
                <a:solidFill>
                  <a:schemeClr val="tx1"/>
                </a:solidFill>
                <a:effectLst/>
                <a:latin typeface="+mn-lt"/>
                <a:ea typeface="+mn-ea"/>
                <a:cs typeface="+mn-cs"/>
              </a:rPr>
              <a:t>Metrosideros</a:t>
            </a:r>
            <a:r>
              <a:rPr lang="en-US" sz="1200" b="0" i="0" kern="1200" dirty="0">
                <a:solidFill>
                  <a:schemeClr val="tx1"/>
                </a:solidFill>
                <a:effectLst/>
                <a:latin typeface="+mn-lt"/>
                <a:ea typeface="+mn-ea"/>
                <a:cs typeface="+mn-cs"/>
              </a:rPr>
              <a:t>, thankfully all </a:t>
            </a:r>
          </a:p>
          <a:p>
            <a:r>
              <a:rPr lang="en-US" dirty="0"/>
              <a:t>https://www.flickr.com/photos/forest-and-kim/21793491960/in/photolist-CD4xfU-D9sstL-DoU54m-DoTMH5-Dwhz7j-DyATCD-TBZ3uE-TNgUay-DrcY6a-zcPkTo-CB5GfX-AF3owT</a:t>
            </a:r>
          </a:p>
        </p:txBody>
      </p:sp>
      <p:sp>
        <p:nvSpPr>
          <p:cNvPr id="4" name="Slide Number Placeholder 3"/>
          <p:cNvSpPr>
            <a:spLocks noGrp="1"/>
          </p:cNvSpPr>
          <p:nvPr>
            <p:ph type="sldNum" sz="quarter" idx="10"/>
          </p:nvPr>
        </p:nvSpPr>
        <p:spPr/>
        <p:txBody>
          <a:bodyPr/>
          <a:lstStyle/>
          <a:p>
            <a:fld id="{ABEE7B24-3398-4368-8C3A-A851B5EE3D19}" type="slidenum">
              <a:rPr lang="en-US" smtClean="0"/>
              <a:t>13</a:t>
            </a:fld>
            <a:endParaRPr lang="en-US"/>
          </a:p>
        </p:txBody>
      </p:sp>
    </p:spTree>
    <p:extLst>
      <p:ext uri="{BB962C8B-B14F-4D97-AF65-F5344CB8AC3E}">
        <p14:creationId xmlns:p14="http://schemas.microsoft.com/office/powerpoint/2010/main" val="51165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4D3264-F0E2-401E-B196-822A7E3FA573}" type="datetimeFigureOut">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2853412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4D3264-F0E2-401E-B196-822A7E3FA573}" type="datetimeFigureOut">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15419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4D3264-F0E2-401E-B196-822A7E3FA573}" type="datetimeFigureOut">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416585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4D3264-F0E2-401E-B196-822A7E3FA573}" type="datetimeFigureOut">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3541280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4D3264-F0E2-401E-B196-822A7E3FA573}" type="datetimeFigureOut">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318758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4D3264-F0E2-401E-B196-822A7E3FA573}" type="datetimeFigureOut">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1539773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4D3264-F0E2-401E-B196-822A7E3FA573}" type="datetimeFigureOut">
              <a:rPr lang="en-US" smtClean="0"/>
              <a:t>8/25/2017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322567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4D3264-F0E2-401E-B196-822A7E3FA573}" type="datetimeFigureOut">
              <a:rPr lang="en-US" smtClean="0"/>
              <a:t>8/25/2017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191855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4D3264-F0E2-401E-B196-822A7E3FA573}" type="datetimeFigureOut">
              <a:rPr lang="en-US" smtClean="0"/>
              <a:t>8/25/2017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2331270171"/>
      </p:ext>
    </p:extLst>
  </p:cSld>
  <p:clrMapOvr>
    <a:masterClrMapping/>
  </p:clrMapOvr>
  <p:extLst>
    <p:ext uri="{DCECCB84-F9BA-43D5-87BE-67443E8EF086}">
      <p15:sldGuideLst xmlns:p15="http://schemas.microsoft.com/office/powerpoint/2012/main">
        <p15:guide id="1" orient="horz" pos="1296" userDrawn="1">
          <p15:clr>
            <a:srgbClr val="FBAE40"/>
          </p15:clr>
        </p15:guide>
        <p15:guide id="2" orient="horz" pos="3024" userDrawn="1">
          <p15:clr>
            <a:srgbClr val="FBAE40"/>
          </p15:clr>
        </p15:guide>
        <p15:guide id="3" pos="5136" userDrawn="1">
          <p15:clr>
            <a:srgbClr val="FBAE40"/>
          </p15:clr>
        </p15:guide>
        <p15:guide id="4" pos="25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3264-F0E2-401E-B196-822A7E3FA573}" type="datetimeFigureOut">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48777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3264-F0E2-401E-B196-822A7E3FA573}" type="datetimeFigureOut">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0C677-0C8E-4C87-8BF1-5382919BF492}" type="slidenum">
              <a:rPr lang="en-US" smtClean="0"/>
              <a:t>‹#›</a:t>
            </a:fld>
            <a:endParaRPr lang="en-US"/>
          </a:p>
        </p:txBody>
      </p:sp>
    </p:spTree>
    <p:extLst>
      <p:ext uri="{BB962C8B-B14F-4D97-AF65-F5344CB8AC3E}">
        <p14:creationId xmlns:p14="http://schemas.microsoft.com/office/powerpoint/2010/main" val="222623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D3264-F0E2-401E-B196-822A7E3FA573}" type="datetimeFigureOut">
              <a:rPr lang="en-US" smtClean="0"/>
              <a:t>8/25/2017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0C677-0C8E-4C87-8BF1-5382919BF492}" type="slidenum">
              <a:rPr lang="en-US" smtClean="0"/>
              <a:t>‹#›</a:t>
            </a:fld>
            <a:endParaRPr lang="en-US"/>
          </a:p>
        </p:txBody>
      </p:sp>
    </p:spTree>
    <p:extLst>
      <p:ext uri="{BB962C8B-B14F-4D97-AF65-F5344CB8AC3E}">
        <p14:creationId xmlns:p14="http://schemas.microsoft.com/office/powerpoint/2010/main" val="4258636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flickr.com/photos/iaea_imagebank/8168889853/in/photolist-drRGmv-4nMgRt-i59pE5-aZF7SR-aVWkxp-i59Pra-U2rnpG-aVWksz-RX8AcC-drRGjn-dMeA1V-drRGJH-RPNywP-S1JRQc-ncFQvr-cN4Bho-o5CsPu-aVWqo2-QJg5mU-4aWeJ5-dXCysr-fAaYES-dXJeYS-dXCy8V-R1g3WU-9pPXvU-5f6Z4A-nNzfgx-fKr1RC-eJ94r-8k9x5B-aVWpii-od2xPm-2QiJXz-4nMacB-Shb2Lq-aVWkje-i597Ju-drRRj3-d1swRS-aVWqQP-dM66ts-drRGMg-qrrHnZ-fKr2Ay-aVWr4n-aY46xk-epDWU-bwxMVR-e52SF"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flickr.com/photos/forest-and-kim/21793491960/in/photolist-CD4xfU-D9sstL-DoU54m-DoTMH5-Dwhz7j-DyATCD-TBZ3uE-TNgUay-DrcY6a-zcPkTo-CB5GfX-AF3ow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brentbensonphotography.com/blog/?p=37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hawaiidispensaryalliance.org/call-me-cannab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flickr.com/photos/charlieboy808/27192234184/in/photolist-HqTiRS-6mPTX7-dGEQf8-dGLfCh-EqELkp-azVHFm-8hPSW2-dGEPrR-5bGakS-dTTtKt-oqwytR-7Mbjir-9A2ARH-Jd3y8s-aekDne-7GybTc-8hPMUt-azT54x-hjb8wF-Jffxrv-LcSsxw-azT6oH-aQ91C-JmYH38-q3c3jQ-azT5Xr-7Mbhj4-HqTnKU-dGESSD-8fQMnL-Jd3a2s-dTTtqc-aspJjn-7GC86h-a8jwUe-dGLhhU-HqTmdA-JiV7gu-8hT5Y1-dGEQt2-7Mbhwv-aeot5s-7b3rAk-dTZ75G-6mPUbo-Ezbfvy-dGLisA-azVJtU-dGEQY8-dGESd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flickr.com/photos/danramarch/18599627918/in/photolist-ukzXnY-fizrrV-9RwcAN-bswUGs-bGw5vv-btBg3m-dPR9Zx-bHiBhX-bHiBuv-ccuSXh-6q4ZsP-6VW4Vn-9PrMJR-ccuSbW-6W15a5-ccv5Eq-ccuT6G-5uG7FT-bV8Cpg-9PrMMM-JdM5Ga-JdM9NX-bV8Cs8-6VW556-bV8CTv-bV8CFB-bV8BSP-ccuTx7-ccuTAu-ccuTWf-ccuSRw-bV8BxZ-ccuSUG-ccuWdQ-ccuSp7-ccuWbm-bV8C1Z-bV8FBD-C1mJ7i-KacKbp-JdMawa-K7c5pf-UqZsvB-ccuX8q-K7c6pw-KacH2V-BQukUW-K6YWfy-rnUL84-K6YX3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073" t="20074" r="313" b="12572"/>
          <a:stretch/>
        </p:blipFill>
        <p:spPr>
          <a:xfrm>
            <a:off x="0" y="0"/>
            <a:ext cx="12192000" cy="6858000"/>
          </a:xfrm>
          <a:prstGeom prst="rect">
            <a:avLst/>
          </a:prstGeom>
        </p:spPr>
      </p:pic>
      <p:sp>
        <p:nvSpPr>
          <p:cNvPr id="2" name="TextBox 1"/>
          <p:cNvSpPr txBox="1"/>
          <p:nvPr/>
        </p:nvSpPr>
        <p:spPr>
          <a:xfrm>
            <a:off x="9551670" y="6480810"/>
            <a:ext cx="1851660" cy="261610"/>
          </a:xfrm>
          <a:prstGeom prst="rect">
            <a:avLst/>
          </a:prstGeom>
          <a:noFill/>
        </p:spPr>
        <p:txBody>
          <a:bodyPr wrap="square" rtlCol="0">
            <a:spAutoFit/>
          </a:bodyPr>
          <a:lstStyle/>
          <a:p>
            <a:r>
              <a:rPr lang="en-US" sz="1100" dirty="0" err="1">
                <a:hlinkClick r:id="rId4"/>
              </a:rPr>
              <a:t>Calma</a:t>
            </a:r>
            <a:r>
              <a:rPr lang="en-US" sz="1100" dirty="0">
                <a:hlinkClick r:id="rId4"/>
              </a:rPr>
              <a:t>, 2004, CC</a:t>
            </a:r>
            <a:endParaRPr lang="en-US" sz="1100" dirty="0"/>
          </a:p>
        </p:txBody>
      </p:sp>
    </p:spTree>
    <p:extLst>
      <p:ext uri="{BB962C8B-B14F-4D97-AF65-F5344CB8AC3E}">
        <p14:creationId xmlns:p14="http://schemas.microsoft.com/office/powerpoint/2010/main" val="2221487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58" y="1283989"/>
            <a:ext cx="10965085" cy="4290022"/>
          </a:xfrm>
          <a:prstGeom prst="rect">
            <a:avLst/>
          </a:prstGeom>
        </p:spPr>
      </p:pic>
    </p:spTree>
    <p:extLst>
      <p:ext uri="{BB962C8B-B14F-4D97-AF65-F5344CB8AC3E}">
        <p14:creationId xmlns:p14="http://schemas.microsoft.com/office/powerpoint/2010/main" val="426297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25" y="366659"/>
            <a:ext cx="11013750" cy="6124683"/>
          </a:xfrm>
          <a:prstGeom prst="rect">
            <a:avLst/>
          </a:prstGeom>
        </p:spPr>
      </p:pic>
    </p:spTree>
    <p:extLst>
      <p:ext uri="{BB962C8B-B14F-4D97-AF65-F5344CB8AC3E}">
        <p14:creationId xmlns:p14="http://schemas.microsoft.com/office/powerpoint/2010/main" val="84624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6625" y="982177"/>
            <a:ext cx="8818751" cy="4893647"/>
          </a:xfrm>
          <a:prstGeom prst="rect">
            <a:avLst/>
          </a:prstGeom>
        </p:spPr>
        <p:txBody>
          <a:bodyPr wrap="square">
            <a:spAutoFit/>
          </a:bodyPr>
          <a:lstStyle/>
          <a:p>
            <a:r>
              <a:rPr lang="en-US" sz="2400" b="1" dirty="0"/>
              <a:t>§343-1  Findings and purpose.  </a:t>
            </a:r>
            <a:r>
              <a:rPr lang="en-US" sz="2400" dirty="0"/>
              <a:t>The legislature finds that the quality of humanity's environment is critical to humanity's well being, that humanity's activities have broad and profound effects upon the interrelations of all components of the environment, and that an environmental review process will integrate the review of environmental concerns with existing planning processes of the State and counties and alert decision makers to significant environmental effects which may result from the implementation of certain actions.  The legislature further finds that the process of reviewing environmental effects is desirable </a:t>
            </a:r>
            <a:r>
              <a:rPr lang="en-US" sz="2400" b="1" dirty="0">
                <a:solidFill>
                  <a:schemeClr val="accent2"/>
                </a:solidFill>
              </a:rPr>
              <a:t>because environmental consciousness is enhanced, cooperation and coordination are encouraged, and public participation during the review process benefits all parties involved and society as a whole.</a:t>
            </a:r>
          </a:p>
        </p:txBody>
      </p:sp>
    </p:spTree>
    <p:extLst>
      <p:ext uri="{BB962C8B-B14F-4D97-AF65-F5344CB8AC3E}">
        <p14:creationId xmlns:p14="http://schemas.microsoft.com/office/powerpoint/2010/main" val="3262714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1812"/>
            <a:ext cx="12191999" cy="7770812"/>
          </a:xfrm>
          <a:prstGeom prst="rect">
            <a:avLst/>
          </a:prstGeom>
        </p:spPr>
      </p:pic>
      <p:sp>
        <p:nvSpPr>
          <p:cNvPr id="4" name="TextBox 3"/>
          <p:cNvSpPr txBox="1"/>
          <p:nvPr/>
        </p:nvSpPr>
        <p:spPr>
          <a:xfrm>
            <a:off x="10974070" y="6596390"/>
            <a:ext cx="1170305" cy="261610"/>
          </a:xfrm>
          <a:prstGeom prst="rect">
            <a:avLst/>
          </a:prstGeom>
          <a:noFill/>
        </p:spPr>
        <p:txBody>
          <a:bodyPr wrap="square" rtlCol="0">
            <a:spAutoFit/>
          </a:bodyPr>
          <a:lstStyle/>
          <a:p>
            <a:r>
              <a:rPr lang="en-US" sz="1100" dirty="0">
                <a:hlinkClick r:id="rId4"/>
              </a:rPr>
              <a:t>Starr, 2015 CC</a:t>
            </a:r>
            <a:endParaRPr lang="en-US" sz="1100" dirty="0"/>
          </a:p>
        </p:txBody>
      </p:sp>
    </p:spTree>
    <p:extLst>
      <p:ext uri="{BB962C8B-B14F-4D97-AF65-F5344CB8AC3E}">
        <p14:creationId xmlns:p14="http://schemas.microsoft.com/office/powerpoint/2010/main" val="346907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834390" y="411480"/>
            <a:ext cx="4640580" cy="2031325"/>
          </a:xfrm>
          <a:prstGeom prst="rect">
            <a:avLst/>
          </a:prstGeom>
          <a:noFill/>
        </p:spPr>
        <p:txBody>
          <a:bodyPr wrap="square" rtlCol="0">
            <a:spAutoFit/>
          </a:bodyPr>
          <a:lstStyle/>
          <a:p>
            <a:r>
              <a:rPr lang="en-US" dirty="0"/>
              <a:t>Department of the Attorney General</a:t>
            </a:r>
          </a:p>
          <a:p>
            <a:endParaRPr lang="en-US" dirty="0"/>
          </a:p>
          <a:p>
            <a:endParaRPr lang="en-US" dirty="0"/>
          </a:p>
          <a:p>
            <a:r>
              <a:rPr lang="en-US" dirty="0"/>
              <a:t>David Moore, Administrative Services Officer</a:t>
            </a:r>
          </a:p>
          <a:p>
            <a:r>
              <a:rPr lang="en-US" dirty="0"/>
              <a:t>david.t.moore@hawaii.gov</a:t>
            </a:r>
          </a:p>
          <a:p>
            <a:r>
              <a:rPr lang="en-US" dirty="0"/>
              <a:t>808-586-1282</a:t>
            </a:r>
          </a:p>
          <a:p>
            <a:endParaRPr lang="en-US" dirty="0"/>
          </a:p>
        </p:txBody>
      </p:sp>
      <p:sp>
        <p:nvSpPr>
          <p:cNvPr id="3" name="TextBox 2"/>
          <p:cNvSpPr txBox="1"/>
          <p:nvPr/>
        </p:nvSpPr>
        <p:spPr>
          <a:xfrm>
            <a:off x="6141720" y="411480"/>
            <a:ext cx="4640580" cy="2031325"/>
          </a:xfrm>
          <a:prstGeom prst="rect">
            <a:avLst/>
          </a:prstGeom>
          <a:noFill/>
        </p:spPr>
        <p:txBody>
          <a:bodyPr wrap="square" rtlCol="0">
            <a:spAutoFit/>
          </a:bodyPr>
          <a:lstStyle/>
          <a:p>
            <a:r>
              <a:rPr lang="en-US" dirty="0"/>
              <a:t>Office of Environmental Quality Control</a:t>
            </a:r>
          </a:p>
          <a:p>
            <a:r>
              <a:rPr lang="en-US" dirty="0"/>
              <a:t>Department of Health</a:t>
            </a:r>
          </a:p>
          <a:p>
            <a:endParaRPr lang="en-US" dirty="0"/>
          </a:p>
          <a:p>
            <a:r>
              <a:rPr lang="en-US" dirty="0"/>
              <a:t>Scott Glenn, Director</a:t>
            </a:r>
          </a:p>
          <a:p>
            <a:r>
              <a:rPr lang="en-US" dirty="0"/>
              <a:t>scott.glenn@doh.hawaii.gov</a:t>
            </a:r>
          </a:p>
          <a:p>
            <a:r>
              <a:rPr lang="en-US" dirty="0"/>
              <a:t>808-586-4185</a:t>
            </a:r>
          </a:p>
          <a:p>
            <a:endParaRPr lang="en-US" dirty="0"/>
          </a:p>
        </p:txBody>
      </p:sp>
    </p:spTree>
    <p:extLst>
      <p:ext uri="{BB962C8B-B14F-4D97-AF65-F5344CB8AC3E}">
        <p14:creationId xmlns:p14="http://schemas.microsoft.com/office/powerpoint/2010/main" val="43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850" y="-22035"/>
            <a:ext cx="9734300" cy="6902071"/>
          </a:xfrm>
          <a:prstGeom prst="rect">
            <a:avLst/>
          </a:prstGeom>
        </p:spPr>
      </p:pic>
      <p:sp>
        <p:nvSpPr>
          <p:cNvPr id="4" name="Oval 3"/>
          <p:cNvSpPr/>
          <p:nvPr/>
        </p:nvSpPr>
        <p:spPr>
          <a:xfrm>
            <a:off x="1531620" y="3520440"/>
            <a:ext cx="3851910" cy="1383030"/>
          </a:xfrm>
          <a:prstGeom prst="ellipse">
            <a:avLst/>
          </a:prstGeom>
          <a:noFill/>
          <a:ln w="825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74070" y="6596390"/>
            <a:ext cx="1170305" cy="261610"/>
          </a:xfrm>
          <a:prstGeom prst="rect">
            <a:avLst/>
          </a:prstGeom>
          <a:noFill/>
        </p:spPr>
        <p:txBody>
          <a:bodyPr wrap="square" rtlCol="0">
            <a:spAutoFit/>
          </a:bodyPr>
          <a:lstStyle/>
          <a:p>
            <a:r>
              <a:rPr lang="en-US" sz="1100" dirty="0">
                <a:hlinkClick r:id="rId4"/>
              </a:rPr>
              <a:t>Benson, 2014 CC</a:t>
            </a:r>
            <a:endParaRPr lang="en-US" sz="1100" dirty="0"/>
          </a:p>
        </p:txBody>
      </p:sp>
    </p:spTree>
    <p:extLst>
      <p:ext uri="{BB962C8B-B14F-4D97-AF65-F5344CB8AC3E}">
        <p14:creationId xmlns:p14="http://schemas.microsoft.com/office/powerpoint/2010/main" val="1987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695" y="-301168"/>
            <a:ext cx="8614611" cy="11148320"/>
          </a:xfrm>
          <a:prstGeom prst="rect">
            <a:avLst/>
          </a:prstGeom>
        </p:spPr>
      </p:pic>
      <p:sp>
        <p:nvSpPr>
          <p:cNvPr id="4" name="Rectangle 3"/>
          <p:cNvSpPr/>
          <p:nvPr/>
        </p:nvSpPr>
        <p:spPr>
          <a:xfrm>
            <a:off x="2148839" y="3691890"/>
            <a:ext cx="4194811" cy="98298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974070" y="6596390"/>
            <a:ext cx="1170305" cy="261610"/>
          </a:xfrm>
          <a:prstGeom prst="rect">
            <a:avLst/>
          </a:prstGeom>
          <a:noFill/>
        </p:spPr>
        <p:txBody>
          <a:bodyPr wrap="square" rtlCol="0">
            <a:spAutoFit/>
          </a:bodyPr>
          <a:lstStyle/>
          <a:p>
            <a:r>
              <a:rPr lang="en-US" sz="1100" dirty="0">
                <a:hlinkClick r:id="rId4"/>
              </a:rPr>
              <a:t>HDA, 2017</a:t>
            </a:r>
            <a:endParaRPr lang="en-US" sz="1100" dirty="0"/>
          </a:p>
        </p:txBody>
      </p:sp>
    </p:spTree>
    <p:extLst>
      <p:ext uri="{BB962C8B-B14F-4D97-AF65-F5344CB8AC3E}">
        <p14:creationId xmlns:p14="http://schemas.microsoft.com/office/powerpoint/2010/main" val="32796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b="41711"/>
          <a:stretch/>
        </p:blipFill>
        <p:spPr>
          <a:xfrm>
            <a:off x="1550297" y="-1"/>
            <a:ext cx="9091407" cy="6858001"/>
          </a:xfrm>
          <a:prstGeom prst="rect">
            <a:avLst/>
          </a:prstGeom>
        </p:spPr>
      </p:pic>
      <p:sp>
        <p:nvSpPr>
          <p:cNvPr id="4" name="Rectangle 3"/>
          <p:cNvSpPr/>
          <p:nvPr/>
        </p:nvSpPr>
        <p:spPr>
          <a:xfrm>
            <a:off x="1943100" y="3920490"/>
            <a:ext cx="8252460" cy="75438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52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7029"/>
            <a:ext cx="12192000" cy="4203941"/>
          </a:xfrm>
          <a:prstGeom prst="rect">
            <a:avLst/>
          </a:prstGeom>
        </p:spPr>
      </p:pic>
      <p:sp>
        <p:nvSpPr>
          <p:cNvPr id="4" name="TextBox 3"/>
          <p:cNvSpPr txBox="1"/>
          <p:nvPr/>
        </p:nvSpPr>
        <p:spPr>
          <a:xfrm>
            <a:off x="10974070" y="6596390"/>
            <a:ext cx="1170305" cy="261610"/>
          </a:xfrm>
          <a:prstGeom prst="rect">
            <a:avLst/>
          </a:prstGeom>
          <a:noFill/>
        </p:spPr>
        <p:txBody>
          <a:bodyPr wrap="square" rtlCol="0">
            <a:spAutoFit/>
          </a:bodyPr>
          <a:lstStyle/>
          <a:p>
            <a:r>
              <a:rPr lang="en-US" sz="1100" dirty="0" err="1">
                <a:hlinkClick r:id="rId4"/>
              </a:rPr>
              <a:t>Criscola</a:t>
            </a:r>
            <a:r>
              <a:rPr lang="en-US" sz="1100" dirty="0">
                <a:hlinkClick r:id="rId4"/>
              </a:rPr>
              <a:t>, 2016 CC</a:t>
            </a:r>
            <a:endParaRPr lang="en-US" sz="1100" dirty="0"/>
          </a:p>
        </p:txBody>
      </p:sp>
    </p:spTree>
    <p:extLst>
      <p:ext uri="{BB962C8B-B14F-4D97-AF65-F5344CB8AC3E}">
        <p14:creationId xmlns:p14="http://schemas.microsoft.com/office/powerpoint/2010/main" val="154549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9728" t="32271"/>
          <a:stretch/>
        </p:blipFill>
        <p:spPr>
          <a:xfrm>
            <a:off x="0" y="0"/>
            <a:ext cx="12192000" cy="6858000"/>
          </a:xfrm>
          <a:prstGeom prst="rect">
            <a:avLst/>
          </a:prstGeom>
        </p:spPr>
      </p:pic>
      <p:sp>
        <p:nvSpPr>
          <p:cNvPr id="4" name="TextBox 3"/>
          <p:cNvSpPr txBox="1"/>
          <p:nvPr/>
        </p:nvSpPr>
        <p:spPr>
          <a:xfrm>
            <a:off x="10925176" y="6596390"/>
            <a:ext cx="1219200" cy="261610"/>
          </a:xfrm>
          <a:prstGeom prst="rect">
            <a:avLst/>
          </a:prstGeom>
          <a:noFill/>
        </p:spPr>
        <p:txBody>
          <a:bodyPr wrap="square" rtlCol="0">
            <a:spAutoFit/>
          </a:bodyPr>
          <a:lstStyle/>
          <a:p>
            <a:r>
              <a:rPr lang="en-US" sz="1100" dirty="0">
                <a:effectLst>
                  <a:outerShdw blurRad="50800" dist="38100" dir="2700000" algn="tl" rotWithShape="0">
                    <a:prstClr val="black">
                      <a:alpha val="40000"/>
                    </a:prstClr>
                  </a:outerShdw>
                </a:effectLst>
                <a:hlinkClick r:id="rId4"/>
              </a:rPr>
              <a:t>Ramirez, 2015 CC</a:t>
            </a:r>
            <a:endParaRPr lang="en-US" sz="11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9917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4484" y="366623"/>
            <a:ext cx="7680960" cy="6124754"/>
          </a:xfrm>
          <a:prstGeom prst="rect">
            <a:avLst/>
          </a:prstGeom>
        </p:spPr>
        <p:txBody>
          <a:bodyPr wrap="square">
            <a:spAutoFit/>
          </a:bodyPr>
          <a:lstStyle/>
          <a:p>
            <a:r>
              <a:rPr lang="en-US" sz="2800" dirty="0"/>
              <a:t>The draft EIS shall address all probable adverse environmental effects which cannot be avoided. Any adverse effects such as water or air pollution, urban congestion, threats to public health, or other consequences adverse to environmental goals and guidelines established by </a:t>
            </a:r>
            <a:r>
              <a:rPr lang="en-US" sz="2800" b="1" dirty="0">
                <a:solidFill>
                  <a:schemeClr val="accent2"/>
                </a:solidFill>
              </a:rPr>
              <a:t>environmental response laws, coastal zone management laws, pollution control and abatement laws, and environmental policy </a:t>
            </a:r>
            <a:r>
              <a:rPr lang="en-US" sz="2800" dirty="0"/>
              <a:t>such as that found in </a:t>
            </a:r>
            <a:r>
              <a:rPr lang="en-US" sz="2800" b="1" dirty="0">
                <a:solidFill>
                  <a:schemeClr val="accent2"/>
                </a:solidFill>
              </a:rPr>
              <a:t>chapters 128D, 205A, 342B, 342C, 342D, 342E, 342F, 342G, 342H, 342I, 342J, 342L, 342N, 342P, and 344, HRS</a:t>
            </a:r>
            <a:r>
              <a:rPr lang="en-US" sz="2800" dirty="0"/>
              <a:t>, shall be included, including those effects discussed in other actions of this paragraph which are adverse and unavoidable under the proposed action.</a:t>
            </a:r>
          </a:p>
        </p:txBody>
      </p:sp>
    </p:spTree>
    <p:extLst>
      <p:ext uri="{BB962C8B-B14F-4D97-AF65-F5344CB8AC3E}">
        <p14:creationId xmlns:p14="http://schemas.microsoft.com/office/powerpoint/2010/main" val="275316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075" y="105111"/>
            <a:ext cx="10423851" cy="6752889"/>
          </a:xfrm>
          <a:prstGeom prst="rect">
            <a:avLst/>
          </a:prstGeom>
        </p:spPr>
      </p:pic>
    </p:spTree>
    <p:extLst>
      <p:ext uri="{BB962C8B-B14F-4D97-AF65-F5344CB8AC3E}">
        <p14:creationId xmlns:p14="http://schemas.microsoft.com/office/powerpoint/2010/main" val="349954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06" y="0"/>
            <a:ext cx="10184589" cy="6858000"/>
          </a:xfrm>
          <a:prstGeom prst="rect">
            <a:avLst/>
          </a:prstGeom>
        </p:spPr>
      </p:pic>
    </p:spTree>
    <p:extLst>
      <p:ext uri="{BB962C8B-B14F-4D97-AF65-F5344CB8AC3E}">
        <p14:creationId xmlns:p14="http://schemas.microsoft.com/office/powerpoint/2010/main" val="1571251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5BBABD3ED67B409AFFFDC911FC89DB" ma:contentTypeVersion="3" ma:contentTypeDescription="Create a new document." ma:contentTypeScope="" ma:versionID="04797fd41166752bac8b353348de2776">
  <xsd:schema xmlns:xsd="http://www.w3.org/2001/XMLSchema" xmlns:xs="http://www.w3.org/2001/XMLSchema" xmlns:p="http://schemas.microsoft.com/office/2006/metadata/properties" xmlns:ns2="3baa3fe4-e062-4580-9ff8-67986f948500" targetNamespace="http://schemas.microsoft.com/office/2006/metadata/properties" ma:root="true" ma:fieldsID="d14001a309c8280478829874f955b436" ns2:_="">
    <xsd:import namespace="3baa3fe4-e062-4580-9ff8-67986f94850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aa3fe4-e062-4580-9ff8-67986f9485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495BD8-FF89-43CB-BA02-4D4269BF9198}"/>
</file>

<file path=customXml/itemProps2.xml><?xml version="1.0" encoding="utf-8"?>
<ds:datastoreItem xmlns:ds="http://schemas.openxmlformats.org/officeDocument/2006/customXml" ds:itemID="{121C4661-CBF8-487C-8CF7-4B8C0D2FC1C9}"/>
</file>

<file path=customXml/itemProps3.xml><?xml version="1.0" encoding="utf-8"?>
<ds:datastoreItem xmlns:ds="http://schemas.openxmlformats.org/officeDocument/2006/customXml" ds:itemID="{BEF0EB2C-6D04-4EE4-86EE-7A85CA98AABC}"/>
</file>

<file path=docProps/app.xml><?xml version="1.0" encoding="utf-8"?>
<Properties xmlns="http://schemas.openxmlformats.org/officeDocument/2006/extended-properties" xmlns:vt="http://schemas.openxmlformats.org/officeDocument/2006/docPropsVTypes">
  <TotalTime>208</TotalTime>
  <Words>375</Words>
  <Application>Microsoft Office PowerPoint</Application>
  <PresentationFormat>Widescreen</PresentationFormat>
  <Paragraphs>58</Paragraphs>
  <Slides>14</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Glenn, Scott J.</dc:creator>
  <cp:lastModifiedBy>Glenn, Scott J.</cp:lastModifiedBy>
  <cp:revision>19</cp:revision>
  <dcterms:created xsi:type="dcterms:W3CDTF">2017-08-25T07:31:08Z</dcterms:created>
  <dcterms:modified xsi:type="dcterms:W3CDTF">2017-08-25T20:57:56Z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0x0101004F5BBABD3ED67B409AFFFDC911FC89DB</vt:lpwstr>
  </property>
</Properties>
</file>